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7" r:id="rId5"/>
    <p:sldId id="284" r:id="rId6"/>
    <p:sldId id="292" r:id="rId7"/>
    <p:sldId id="285" r:id="rId8"/>
    <p:sldId id="295" r:id="rId9"/>
    <p:sldId id="288" r:id="rId10"/>
    <p:sldId id="287" r:id="rId11"/>
  </p:sldIdLst>
  <p:sldSz cx="9144000" cy="6858000" type="screen4x3"/>
  <p:notesSz cx="68199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59" autoAdjust="0"/>
  </p:normalViewPr>
  <p:slideViewPr>
    <p:cSldViewPr>
      <p:cViewPr varScale="1">
        <p:scale>
          <a:sx n="86" d="100"/>
          <a:sy n="86" d="100"/>
        </p:scale>
        <p:origin x="6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090543259557343"/>
          <c:y val="0.29368966845426803"/>
          <c:w val="0.72635814889336014"/>
          <c:h val="0.34708778999140766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8"/>
          <c:dPt>
            <c:idx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9FF-4FB4-AE20-4A54BD4EEF3F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9FF-4FB4-AE20-4A54BD4EEF3F}"/>
              </c:ext>
            </c:extLst>
          </c:dPt>
          <c:dPt>
            <c:idx val="2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9FF-4FB4-AE20-4A54BD4EEF3F}"/>
              </c:ext>
            </c:extLst>
          </c:dPt>
          <c:dPt>
            <c:idx val="3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9FF-4FB4-AE20-4A54BD4EEF3F}"/>
              </c:ext>
            </c:extLst>
          </c:dPt>
          <c:dPt>
            <c:idx val="4"/>
            <c:bubble3D val="0"/>
            <c:spPr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9FF-4FB4-AE20-4A54BD4EEF3F}"/>
              </c:ext>
            </c:extLst>
          </c:dPt>
          <c:dLbls>
            <c:dLbl>
              <c:idx val="0"/>
              <c:layout>
                <c:manualLayout>
                  <c:x val="-2.59685144990679E-2"/>
                  <c:y val="-8.224906352725327E-3"/>
                </c:manualLayout>
              </c:layout>
              <c:numFmt formatCode="%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FFFF00"/>
                      </a:solidFill>
                      <a:latin typeface="Arial Tur"/>
                      <a:ea typeface="Arial Tur"/>
                      <a:cs typeface="Arial Tur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FF-4FB4-AE20-4A54BD4EEF3F}"/>
                </c:ext>
              </c:extLst>
            </c:dLbl>
            <c:dLbl>
              <c:idx val="1"/>
              <c:layout>
                <c:manualLayout>
                  <c:x val="0.24421278326124723"/>
                  <c:y val="6.1257294294523867E-2"/>
                </c:manualLayout>
              </c:layout>
              <c:numFmt formatCode="%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FF6600"/>
                      </a:solidFill>
                      <a:latin typeface="Arial Tur"/>
                      <a:ea typeface="Arial Tur"/>
                      <a:cs typeface="Arial Tur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9FF-4FB4-AE20-4A54BD4EEF3F}"/>
                </c:ext>
              </c:extLst>
            </c:dLbl>
            <c:dLbl>
              <c:idx val="2"/>
              <c:layout>
                <c:manualLayout>
                  <c:x val="-2.0039396483890266E-2"/>
                  <c:y val="-9.9403715312284986E-3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rgbClr val="00FFFF"/>
                        </a:solidFill>
                        <a:latin typeface="Arial Tur"/>
                        <a:ea typeface="Arial Tur"/>
                        <a:cs typeface="Arial Tur"/>
                      </a:defRPr>
                    </a:pPr>
                    <a:fld id="{03ED9C64-A97A-482B-BD0E-45A3ED005705}" type="VALUE">
                      <a:rPr lang="en-US" sz="2000"/>
                      <a:pPr>
                        <a:defRPr sz="2000" b="1" i="0" u="none" strike="noStrike" baseline="0">
                          <a:solidFill>
                            <a:srgbClr val="00FFFF"/>
                          </a:solidFill>
                          <a:latin typeface="Arial Tur"/>
                          <a:ea typeface="Arial Tur"/>
                          <a:cs typeface="Arial Tur"/>
                        </a:defRPr>
                      </a:pPr>
                      <a:t>[DEĞER]</a:t>
                    </a:fld>
                    <a:r>
                      <a:rPr lang="en-US" sz="2000" baseline="0" dirty="0"/>
                      <a:t>; </a:t>
                    </a:r>
                    <a:endParaRPr lang="en-US" sz="2000" baseline="0" dirty="0" smtClean="0"/>
                  </a:p>
                  <a:p>
                    <a:pPr>
                      <a:defRPr sz="2000" b="1" i="0" u="none" strike="noStrike" baseline="0">
                        <a:solidFill>
                          <a:srgbClr val="00FFFF"/>
                        </a:solidFill>
                        <a:latin typeface="Arial Tur"/>
                        <a:ea typeface="Arial Tur"/>
                        <a:cs typeface="Arial Tur"/>
                      </a:defRPr>
                    </a:pPr>
                    <a:fld id="{CE5D2EA8-461B-46F4-8BBD-4781C2B53A5A}" type="PERCENTAGE">
                      <a:rPr lang="en-US" sz="2000" baseline="0" smtClean="0"/>
                      <a:pPr>
                        <a:defRPr sz="2000" b="1" i="0" u="none" strike="noStrike" baseline="0">
                          <a:solidFill>
                            <a:srgbClr val="00FFFF"/>
                          </a:solidFill>
                          <a:latin typeface="Arial Tur"/>
                          <a:ea typeface="Arial Tur"/>
                          <a:cs typeface="Arial Tur"/>
                        </a:defRPr>
                      </a:pPr>
                      <a:t>[YÜZDE]</a:t>
                    </a:fld>
                    <a:endParaRPr lang="tr-TR"/>
                  </a:p>
                </c:rich>
              </c:tx>
              <c:numFmt formatCode="%0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9FF-4FB4-AE20-4A54BD4EEF3F}"/>
                </c:ext>
              </c:extLst>
            </c:dLbl>
            <c:dLbl>
              <c:idx val="3"/>
              <c:layout>
                <c:manualLayout>
                  <c:x val="-3.8818739206894916E-2"/>
                  <c:y val="-2.0458170883979339E-2"/>
                </c:manualLayout>
              </c:layout>
              <c:numFmt formatCode="%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FF00FF"/>
                      </a:solidFill>
                      <a:latin typeface="Arial Tur"/>
                      <a:ea typeface="Arial Tur"/>
                      <a:cs typeface="Arial Tur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9FF-4FB4-AE20-4A54BD4EEF3F}"/>
                </c:ext>
              </c:extLst>
            </c:dLbl>
            <c:dLbl>
              <c:idx val="4"/>
              <c:layout>
                <c:manualLayout>
                  <c:x val="1.7519288962119184E-2"/>
                  <c:y val="-2.6930586809429027E-2"/>
                </c:manualLayout>
              </c:layout>
              <c:numFmt formatCode="%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FFFFFF"/>
                      </a:solidFill>
                      <a:latin typeface="Arial Tur"/>
                      <a:ea typeface="Arial Tur"/>
                      <a:cs typeface="Arial Tur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FF-4FB4-AE20-4A54BD4EEF3F}"/>
                </c:ext>
              </c:extLst>
            </c:dLbl>
            <c:numFmt formatCode="%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 Tur"/>
                    <a:ea typeface="Arial Tur"/>
                    <a:cs typeface="Arial Tur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'İL İCMAL 2007'!$B$4:$B$7</c:f>
              <c:strCache>
                <c:ptCount val="4"/>
                <c:pt idx="0">
                  <c:v>İÇME SUYU</c:v>
                </c:pt>
                <c:pt idx="1">
                  <c:v>YOL</c:v>
                </c:pt>
                <c:pt idx="2">
                  <c:v>YÖNETİM GİDERİ</c:v>
                </c:pt>
                <c:pt idx="3">
                  <c:v>ORTAK ALIM</c:v>
                </c:pt>
              </c:strCache>
            </c:strRef>
          </c:cat>
          <c:val>
            <c:numRef>
              <c:f>'İL İCMAL 2007'!$I$4:$I$7</c:f>
              <c:numCache>
                <c:formatCode>#,##0</c:formatCode>
                <c:ptCount val="4"/>
                <c:pt idx="0">
                  <c:v>6318996.3900000006</c:v>
                </c:pt>
                <c:pt idx="1">
                  <c:v>38705853.989999995</c:v>
                </c:pt>
                <c:pt idx="2">
                  <c:v>1205908.6199999999</c:v>
                </c:pt>
                <c:pt idx="3">
                  <c:v>5136751.0000000009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FF-4FB4-AE20-4A54BD4EE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 rtl="0">
              <a:defRPr sz="2000" b="1" i="0" u="none" strike="noStrike" baseline="0">
                <a:solidFill>
                  <a:srgbClr val="FFFF00"/>
                </a:solidFill>
                <a:latin typeface="Arial Tur"/>
                <a:ea typeface="Arial Tur"/>
                <a:cs typeface="Arial Tur"/>
              </a:defRPr>
            </a:pPr>
            <a:endParaRPr lang="tr-TR"/>
          </a:p>
        </c:txPr>
      </c:legendEntry>
      <c:legendEntry>
        <c:idx val="1"/>
        <c:txPr>
          <a:bodyPr/>
          <a:lstStyle/>
          <a:p>
            <a:pPr rtl="0">
              <a:defRPr sz="2000" b="1" i="0" u="none" strike="noStrike" baseline="0">
                <a:solidFill>
                  <a:srgbClr val="FF6600"/>
                </a:solidFill>
                <a:latin typeface="Arial Tur"/>
                <a:ea typeface="Arial Tur"/>
                <a:cs typeface="Arial Tur"/>
              </a:defRPr>
            </a:pPr>
            <a:endParaRPr lang="tr-TR"/>
          </a:p>
        </c:txPr>
      </c:legendEntry>
      <c:legendEntry>
        <c:idx val="2"/>
        <c:txPr>
          <a:bodyPr/>
          <a:lstStyle/>
          <a:p>
            <a:pPr rtl="0">
              <a:defRPr sz="2000" b="1" i="0" u="none" strike="noStrike" baseline="0">
                <a:solidFill>
                  <a:srgbClr val="00FFFF"/>
                </a:solidFill>
                <a:latin typeface="Arial Tur"/>
                <a:ea typeface="Arial Tur"/>
                <a:cs typeface="Arial Tur"/>
              </a:defRPr>
            </a:pPr>
            <a:endParaRPr lang="tr-TR"/>
          </a:p>
        </c:txPr>
      </c:legendEntry>
      <c:legendEntry>
        <c:idx val="3"/>
        <c:txPr>
          <a:bodyPr/>
          <a:lstStyle/>
          <a:p>
            <a:pPr rtl="0">
              <a:defRPr sz="2000" b="1" i="0" u="none" strike="noStrike" baseline="0">
                <a:solidFill>
                  <a:srgbClr val="FF00FF"/>
                </a:solidFill>
                <a:latin typeface="Arial Tur"/>
                <a:ea typeface="Arial Tur"/>
                <a:cs typeface="Arial Tur"/>
              </a:defRPr>
            </a:pPr>
            <a:endParaRPr lang="tr-TR"/>
          </a:p>
        </c:txPr>
      </c:legendEntry>
      <c:layout>
        <c:manualLayout>
          <c:xMode val="edge"/>
          <c:yMode val="edge"/>
          <c:x val="5.8350100603621731E-2"/>
          <c:y val="0.81796218433860812"/>
          <c:w val="0.87927565392354123"/>
          <c:h val="0.16019442957979768"/>
        </c:manualLayout>
      </c:layout>
      <c:overlay val="0"/>
      <c:spPr>
        <a:solidFill>
          <a:srgbClr val="000080"/>
        </a:solidFill>
        <a:ln w="25400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Arial Tur"/>
              <a:ea typeface="Arial Tur"/>
              <a:cs typeface="Arial Tur"/>
            </a:defRPr>
          </a:pPr>
          <a:endParaRPr lang="tr-TR"/>
        </a:p>
      </c:txPr>
    </c:legend>
    <c:plotVisOnly val="1"/>
    <c:dispBlanksAs val="zero"/>
    <c:showDLblsOverMax val="0"/>
  </c:chart>
  <c:spPr>
    <a:solidFill>
      <a:srgbClr val="000080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Tur"/>
          <a:ea typeface="Arial Tur"/>
          <a:cs typeface="Arial Tur"/>
        </a:defRPr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75598400924446E-2"/>
          <c:y val="9.4328375619714203E-2"/>
          <c:w val="0.9667011164376047"/>
          <c:h val="0.63764654418197753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5050"/>
              </a:solidFill>
            </c:spPr>
            <c:extLst>
              <c:ext xmlns:c16="http://schemas.microsoft.com/office/drawing/2014/chart" uri="{C3380CC4-5D6E-409C-BE32-E72D297353CC}">
                <c16:uniqueId val="{00000000-7602-43A6-B644-F742459D85AE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7602-43A6-B644-F742459D85AE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7602-43A6-B644-F742459D85A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602-43A6-B644-F742459D85AE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4-7602-43A6-B644-F742459D85AE}"/>
              </c:ext>
            </c:extLst>
          </c:dPt>
          <c:dPt>
            <c:idx val="6"/>
            <c:invertIfNegative val="0"/>
            <c:bubble3D val="0"/>
            <c:spPr>
              <a:solidFill>
                <a:srgbClr val="FFCC00"/>
              </a:solidFill>
            </c:spPr>
            <c:extLst>
              <c:ext xmlns:c16="http://schemas.microsoft.com/office/drawing/2014/chart" uri="{C3380CC4-5D6E-409C-BE32-E72D297353CC}">
                <c16:uniqueId val="{00000005-7602-43A6-B644-F742459D85AE}"/>
              </c:ext>
            </c:extLst>
          </c:dPt>
          <c:dLbls>
            <c:dLbl>
              <c:idx val="0"/>
              <c:layout>
                <c:manualLayout>
                  <c:x val="5.5730844905680435E-3"/>
                  <c:y val="-0.31733697871099464"/>
                </c:manualLayout>
              </c:layout>
              <c:spPr>
                <a:effectLst>
                  <a:softEdge rad="88900"/>
                </a:effectLst>
              </c:spPr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602-43A6-B644-F742459D85AE}"/>
                </c:ext>
              </c:extLst>
            </c:dLbl>
            <c:dLbl>
              <c:idx val="1"/>
              <c:layout>
                <c:manualLayout>
                  <c:x val="9.3995839093964674E-3"/>
                  <c:y val="-0.29871303587051617"/>
                </c:manualLayout>
              </c:layout>
              <c:spPr>
                <a:effectLst>
                  <a:softEdge rad="88900"/>
                </a:effectLst>
              </c:spPr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602-43A6-B644-F742459D85AE}"/>
                </c:ext>
              </c:extLst>
            </c:dLbl>
            <c:dLbl>
              <c:idx val="2"/>
              <c:layout>
                <c:manualLayout>
                  <c:x val="4.2742422980629018E-3"/>
                  <c:y val="-0.25872222222222224"/>
                </c:manualLayout>
              </c:layout>
              <c:spPr>
                <a:effectLst>
                  <a:softEdge rad="88900"/>
                </a:effectLst>
              </c:spPr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02-43A6-B644-F742459D85AE}"/>
                </c:ext>
              </c:extLst>
            </c:dLbl>
            <c:dLbl>
              <c:idx val="3"/>
              <c:layout>
                <c:manualLayout>
                  <c:x val="3.8730405458326138E-3"/>
                  <c:y val="-0.20010338291046953"/>
                </c:manualLayout>
              </c:layout>
              <c:spPr>
                <a:effectLst>
                  <a:softEdge rad="88900"/>
                </a:effectLst>
              </c:spPr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602-43A6-B644-F742459D85AE}"/>
                </c:ext>
              </c:extLst>
            </c:dLbl>
            <c:dLbl>
              <c:idx val="4"/>
              <c:layout>
                <c:manualLayout>
                  <c:x val="-8.7182735224188724E-3"/>
                  <c:y val="-0.12126159230096245"/>
                </c:manualLayout>
              </c:layout>
              <c:spPr>
                <a:effectLst>
                  <a:softEdge rad="88900"/>
                </a:effectLst>
              </c:spPr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602-43A6-B644-F742459D85AE}"/>
                </c:ext>
              </c:extLst>
            </c:dLbl>
            <c:dLbl>
              <c:idx val="5"/>
              <c:layout>
                <c:manualLayout>
                  <c:x val="1.3365491241056858E-3"/>
                  <c:y val="-3.6714785651793529E-2"/>
                </c:manualLayout>
              </c:layout>
              <c:spPr>
                <a:effectLst>
                  <a:softEdge rad="88900"/>
                </a:effectLst>
              </c:spPr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602-43A6-B644-F742459D85AE}"/>
                </c:ext>
              </c:extLst>
            </c:dLbl>
            <c:dLbl>
              <c:idx val="6"/>
              <c:layout>
                <c:manualLayout>
                  <c:x val="-1.5379150580491056E-3"/>
                  <c:y val="-2.6763365105677596E-2"/>
                </c:manualLayout>
              </c:layout>
              <c:spPr>
                <a:effectLst>
                  <a:softEdge rad="88900"/>
                </a:effectLst>
              </c:spPr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602-43A6-B644-F742459D85AE}"/>
                </c:ext>
              </c:extLst>
            </c:dLbl>
            <c:dLbl>
              <c:idx val="7"/>
              <c:layout>
                <c:manualLayout>
                  <c:x val="-1.5379150580491056E-3"/>
                  <c:y val="-1.7364868865076221E-2"/>
                </c:manualLayout>
              </c:layout>
              <c:spPr>
                <a:effectLst>
                  <a:softEdge rad="88900"/>
                </a:effectLst>
              </c:spPr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02-43A6-B644-F742459D85AE}"/>
                </c:ext>
              </c:extLst>
            </c:dLbl>
            <c:spPr>
              <a:noFill/>
              <a:ln w="25325">
                <a:noFill/>
              </a:ln>
              <a:effectLst>
                <a:softEdge rad="88900"/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Sayfa1!$A$2:$A$8</c:f>
              <c:strCache>
                <c:ptCount val="7"/>
                <c:pt idx="0">
                  <c:v>ASFALT</c:v>
                </c:pt>
                <c:pt idx="1">
                  <c:v>AKARYAKIT</c:v>
                </c:pt>
                <c:pt idx="2">
                  <c:v>BORU ALIMI</c:v>
                </c:pt>
                <c:pt idx="3">
                  <c:v>YEDEK PARÇA</c:v>
                </c:pt>
                <c:pt idx="4">
                  <c:v>İŞ MAKİNASI LASTİĞİ</c:v>
                </c:pt>
                <c:pt idx="5">
                  <c:v>MADENİ YAĞ</c:v>
                </c:pt>
                <c:pt idx="6">
                  <c:v>TRAFİK İŞARETLERİ</c:v>
                </c:pt>
              </c:strCache>
            </c:strRef>
          </c:cat>
          <c:val>
            <c:numRef>
              <c:f>Sayfa1!$B$2:$B$8</c:f>
              <c:numCache>
                <c:formatCode>#,##0.00</c:formatCode>
                <c:ptCount val="7"/>
                <c:pt idx="0">
                  <c:v>1389534.8</c:v>
                </c:pt>
                <c:pt idx="1">
                  <c:v>1347758.7</c:v>
                </c:pt>
                <c:pt idx="2">
                  <c:v>1122589.8999999999</c:v>
                </c:pt>
                <c:pt idx="3">
                  <c:v>832462.1</c:v>
                </c:pt>
                <c:pt idx="4">
                  <c:v>384961.8</c:v>
                </c:pt>
                <c:pt idx="5">
                  <c:v>55000</c:v>
                </c:pt>
                <c:pt idx="6" formatCode="#,##0">
                  <c:v>4443.7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02-43A6-B644-F742459D8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855296"/>
        <c:axId val="44856832"/>
      </c:barChart>
      <c:catAx>
        <c:axId val="448552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spPr>
          <a:ln>
            <a:solidFill>
              <a:schemeClr val="tx2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 sz="2000" b="1"/>
            </a:pPr>
            <a:endParaRPr lang="tr-TR"/>
          </a:p>
        </c:txPr>
        <c:crossAx val="44856832"/>
        <c:crosses val="autoZero"/>
        <c:auto val="1"/>
        <c:lblAlgn val="ctr"/>
        <c:lblOffset val="100"/>
        <c:noMultiLvlLbl val="0"/>
      </c:catAx>
      <c:valAx>
        <c:axId val="44856832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44855296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effectLst>
      <a:softEdge rad="88900"/>
    </a:effectLst>
  </c:spPr>
  <c:txPr>
    <a:bodyPr/>
    <a:lstStyle/>
    <a:p>
      <a:pPr>
        <a:defRPr sz="2394" baseline="30000">
          <a:latin typeface="Arial" panose="020B0604020202020204" pitchFamily="34" charset="0"/>
          <a:cs typeface="Arial" panose="020B0604020202020204" pitchFamily="34" charset="0"/>
        </a:defRPr>
      </a:pPr>
      <a:endParaRPr lang="tr-T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0.25568</cdr:x>
      <cdr:y>0.03125</cdr:y>
    </cdr:from>
    <cdr:to>
      <cdr:x>0.94053</cdr:x>
      <cdr:y>0.0952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2373297" y="214290"/>
          <a:ext cx="6356855" cy="438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2400" b="1" dirty="0" smtClean="0">
              <a:solidFill>
                <a:srgbClr val="FF0000"/>
              </a:solidFill>
            </a:rPr>
            <a:t>ORTAK ALIM ÖDENEĞİ DAĞILIMI</a:t>
          </a:r>
          <a:endParaRPr lang="tr-TR" sz="24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657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52F4B4A-E307-47E1-839B-29F1B8175CE0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55290" cy="49657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33107"/>
            <a:ext cx="2955290" cy="49657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D282FD4B-2110-4CA1-A54C-09B9C2E10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5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657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D6FDD18-DE22-4C8A-AD4A-80E4D221ED62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55290" cy="49657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33107"/>
            <a:ext cx="2955290" cy="49657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DBA6C2E0-B7F0-4AB2-8A87-0FCC1A736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68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8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B72710-8FAB-48E7-87E5-2F667655FDBA}" type="slidenum">
              <a:rPr lang="tr-TR" altLang="tr-TR"/>
              <a:pPr/>
              <a:t>4</a:t>
            </a:fld>
            <a:endParaRPr lang="tr-TR" altLang="tr-T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4538"/>
            <a:ext cx="4960938" cy="3722687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E3909-8FD4-4698-93E0-737A52AFF0C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4414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1FCEC-E153-4CCC-8860-369B2EB97FA6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3400" y="3619500"/>
            <a:ext cx="7848600" cy="838200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4800" kern="1200" cap="all" baseline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4343400"/>
            <a:ext cx="7391400" cy="914400"/>
          </a:xfrm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90600" y="1476375"/>
            <a:ext cx="5410200" cy="352425"/>
          </a:xfrm>
        </p:spPr>
        <p:txBody>
          <a:bodyPr anchor="b" anchorCtr="0"/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90600" y="5819777"/>
            <a:ext cx="7391400" cy="304799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990600" y="609599"/>
            <a:ext cx="8153400" cy="989013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7750" y="5808662"/>
            <a:ext cx="5334000" cy="1588"/>
          </a:xfrm>
          <a:prstGeom prst="line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5000">
              <a:schemeClr val="bg1"/>
            </a:gs>
            <a:gs pos="100000">
              <a:schemeClr val="accent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clouds.png"/>
            <p:cNvPicPr>
              <a:picLocks noChangeAspect="1"/>
            </p:cNvPicPr>
            <p:nvPr/>
          </p:nvPicPr>
          <p:blipFill>
            <a:blip r:embed="rId13">
              <a:duotone>
                <a:schemeClr val="accent5"/>
                <a:srgbClr val="FFFFFF"/>
              </a:duotone>
            </a:blip>
            <a:srcRect b="6067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2700" cap="rnd" cmpd="sng" algn="ctr">
              <a:gradFill>
                <a:gsLst>
                  <a:gs pos="0">
                    <a:schemeClr val="accent5"/>
                  </a:gs>
                  <a:gs pos="67000">
                    <a:schemeClr val="bg1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0DA51-C2E5-408A-8504-0C83EDDEDAF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Metin kutusu 1"/>
          <p:cNvSpPr txBox="1">
            <a:spLocks noChangeArrowheads="1"/>
          </p:cNvSpPr>
          <p:nvPr/>
        </p:nvSpPr>
        <p:spPr bwMode="auto">
          <a:xfrm>
            <a:off x="20638" y="3429000"/>
            <a:ext cx="9123362" cy="10156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6000" b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2020 </a:t>
            </a:r>
            <a:r>
              <a:rPr lang="tr-TR" altLang="tr-TR" sz="6000" b="1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YILI KÖYDES </a:t>
            </a:r>
            <a:r>
              <a:rPr lang="tr-TR" altLang="tr-TR" sz="6000" b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PROJESİ 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"/>
            <a:ext cx="2915816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131839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1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Unvan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549275"/>
          </a:xfrm>
        </p:spPr>
        <p:txBody>
          <a:bodyPr>
            <a:normAutofit fontScale="90000"/>
          </a:bodyPr>
          <a:lstStyle/>
          <a:p>
            <a:r>
              <a:rPr lang="tr-TR" sz="3200" b="1" cap="all" dirty="0" smtClean="0">
                <a:solidFill>
                  <a:srgbClr val="FF0000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</a:rPr>
              <a:t>KÖYDES </a:t>
            </a:r>
            <a:r>
              <a:rPr lang="tr-TR" altLang="tr-TR" sz="3200" b="1" dirty="0" smtClean="0">
                <a:solidFill>
                  <a:srgbClr val="FF0000"/>
                </a:solidFill>
              </a:rPr>
              <a:t>ÖDENEĞİNİN DAĞILIMI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591453"/>
              </p:ext>
            </p:extLst>
          </p:nvPr>
        </p:nvGraphicFramePr>
        <p:xfrm>
          <a:off x="0" y="188640"/>
          <a:ext cx="9144001" cy="6669367"/>
        </p:xfrm>
        <a:graphic>
          <a:graphicData uri="http://schemas.openxmlformats.org/drawingml/2006/table">
            <a:tbl>
              <a:tblPr/>
              <a:tblGrid>
                <a:gridCol w="2720382">
                  <a:extLst>
                    <a:ext uri="{9D8B030D-6E8A-4147-A177-3AD203B41FA5}">
                      <a16:colId xmlns:a16="http://schemas.microsoft.com/office/drawing/2014/main" val="1001886343"/>
                    </a:ext>
                  </a:extLst>
                </a:gridCol>
                <a:gridCol w="1938714">
                  <a:extLst>
                    <a:ext uri="{9D8B030D-6E8A-4147-A177-3AD203B41FA5}">
                      <a16:colId xmlns:a16="http://schemas.microsoft.com/office/drawing/2014/main" val="3475553943"/>
                    </a:ext>
                  </a:extLst>
                </a:gridCol>
                <a:gridCol w="2177435">
                  <a:extLst>
                    <a:ext uri="{9D8B030D-6E8A-4147-A177-3AD203B41FA5}">
                      <a16:colId xmlns:a16="http://schemas.microsoft.com/office/drawing/2014/main" val="668759510"/>
                    </a:ext>
                  </a:extLst>
                </a:gridCol>
                <a:gridCol w="2307470">
                  <a:extLst>
                    <a:ext uri="{9D8B030D-6E8A-4147-A177-3AD203B41FA5}">
                      <a16:colId xmlns:a16="http://schemas.microsoft.com/office/drawing/2014/main" val="2833446094"/>
                    </a:ext>
                  </a:extLst>
                </a:gridCol>
              </a:tblGrid>
              <a:tr h="304521">
                <a:tc gridSpan="4">
                  <a:txBody>
                    <a:bodyPr/>
                    <a:lstStyle/>
                    <a:p>
                      <a:pPr algn="ctr" fontAlgn="b"/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7" marR="5577" marT="5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039304"/>
                  </a:ext>
                </a:extLst>
              </a:tr>
              <a:tr h="32010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İLÇE ADI</a:t>
                      </a:r>
                    </a:p>
                  </a:txBody>
                  <a:tcPr marL="5577" marR="5577" marT="55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7" marR="5577" marT="5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183369"/>
                  </a:ext>
                </a:extLst>
              </a:tr>
              <a:tr h="60297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YPK KARARI ÖDENEĞİ</a:t>
                      </a:r>
                    </a:p>
                  </a:txBody>
                  <a:tcPr marL="5577" marR="5577" marT="5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ORTAK ALIM       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(% 10)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7" marR="5577" marT="5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İLÇE KHGB. ÖDENEĞİ</a:t>
                      </a:r>
                    </a:p>
                  </a:txBody>
                  <a:tcPr marL="5577" marR="5577" marT="5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283585"/>
                  </a:ext>
                </a:extLst>
              </a:tr>
              <a:tr h="320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MERKEZ</a:t>
                      </a:r>
                    </a:p>
                  </a:txBody>
                  <a:tcPr marL="36000" marR="5577" marT="55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6.066.208,00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606.620,80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5.459.587,20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020201"/>
                  </a:ext>
                </a:extLst>
              </a:tr>
              <a:tr h="320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ALUCRA</a:t>
                      </a:r>
                    </a:p>
                  </a:txBody>
                  <a:tcPr marL="36000" marR="5577" marT="55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2.663.887,00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266.388,70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2.397.498,30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861937"/>
                  </a:ext>
                </a:extLst>
              </a:tr>
              <a:tr h="320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BULANCAK</a:t>
                      </a:r>
                    </a:p>
                  </a:txBody>
                  <a:tcPr marL="36000" marR="5577" marT="55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5.686.926,00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568.692,60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5.118.233,40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905181"/>
                  </a:ext>
                </a:extLst>
              </a:tr>
              <a:tr h="320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ÇAMOLUK</a:t>
                      </a:r>
                    </a:p>
                  </a:txBody>
                  <a:tcPr marL="36000" marR="5577" marT="55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1.694.437,00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169.443,70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1.524.993,30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852410"/>
                  </a:ext>
                </a:extLst>
              </a:tr>
              <a:tr h="320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ÇANAKÇI</a:t>
                      </a:r>
                    </a:p>
                  </a:txBody>
                  <a:tcPr marL="36000" marR="5577" marT="55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1.346.363,00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134.636,30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1.211.726,70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702667"/>
                  </a:ext>
                </a:extLst>
              </a:tr>
              <a:tr h="320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DERELİ</a:t>
                      </a:r>
                    </a:p>
                  </a:txBody>
                  <a:tcPr marL="36000" marR="5577" marT="55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4.873.255,00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487.325,50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4.385.929,50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008262"/>
                  </a:ext>
                </a:extLst>
              </a:tr>
              <a:tr h="320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DOĞANKENT</a:t>
                      </a:r>
                    </a:p>
                  </a:txBody>
                  <a:tcPr marL="36000" marR="5577" marT="55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862.654,00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86.265,40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776.388,60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330530"/>
                  </a:ext>
                </a:extLst>
              </a:tr>
              <a:tr h="320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ESPİYE</a:t>
                      </a:r>
                    </a:p>
                  </a:txBody>
                  <a:tcPr marL="36000" marR="5577" marT="55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3.825.899,00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382.589,90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3.443.309,10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363981"/>
                  </a:ext>
                </a:extLst>
              </a:tr>
              <a:tr h="320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EYNESİL</a:t>
                      </a:r>
                    </a:p>
                  </a:txBody>
                  <a:tcPr marL="36000" marR="5577" marT="55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1.202.201,00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120.220,10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1.081.980,90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596609"/>
                  </a:ext>
                </a:extLst>
              </a:tr>
              <a:tr h="320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GÖRELE</a:t>
                      </a:r>
                    </a:p>
                  </a:txBody>
                  <a:tcPr marL="36000" marR="5577" marT="55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4.205.348,00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420.534,80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3.784.813,20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043274"/>
                  </a:ext>
                </a:extLst>
              </a:tr>
              <a:tr h="320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GÜCE</a:t>
                      </a:r>
                    </a:p>
                  </a:txBody>
                  <a:tcPr marL="36000" marR="5577" marT="55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1.622.181,00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162.218,10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1.459.962,90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633326"/>
                  </a:ext>
                </a:extLst>
              </a:tr>
              <a:tr h="320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KEŞAP</a:t>
                      </a:r>
                    </a:p>
                  </a:txBody>
                  <a:tcPr marL="36000" marR="5577" marT="55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3.610.852,00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361.085,20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3.249.766,80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691839"/>
                  </a:ext>
                </a:extLst>
              </a:tr>
              <a:tr h="320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PİRAZİZ</a:t>
                      </a:r>
                    </a:p>
                  </a:txBody>
                  <a:tcPr marL="36000" marR="5577" marT="55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1.728.022,00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172.802,20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1.555.219,80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628451"/>
                  </a:ext>
                </a:extLst>
              </a:tr>
              <a:tr h="320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Ş. KARAHİSAR</a:t>
                      </a:r>
                    </a:p>
                  </a:txBody>
                  <a:tcPr marL="36000" marR="5577" marT="55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4.439.581,00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443.958,10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3.995.622,90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172799"/>
                  </a:ext>
                </a:extLst>
              </a:tr>
              <a:tr h="320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TİREBOLU</a:t>
                      </a:r>
                    </a:p>
                  </a:txBody>
                  <a:tcPr marL="36000" marR="5577" marT="55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5.184.649,00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518.464,90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4.666.184,10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517311"/>
                  </a:ext>
                </a:extLst>
              </a:tr>
              <a:tr h="320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YAĞLIDERE</a:t>
                      </a:r>
                    </a:p>
                  </a:txBody>
                  <a:tcPr marL="36000" marR="5577" marT="55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2.355.047,00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235.504,70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2.119.542,30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615262"/>
                  </a:ext>
                </a:extLst>
              </a:tr>
              <a:tr h="320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TOPLAM</a:t>
                      </a:r>
                    </a:p>
                  </a:txBody>
                  <a:tcPr marL="36000" marR="5577" marT="55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51.367.510,00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5.136.751,00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46.230.759,00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32829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o Yer Tutucusu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25387295"/>
              </p:ext>
            </p:extLst>
          </p:nvPr>
        </p:nvGraphicFramePr>
        <p:xfrm>
          <a:off x="7599" y="404659"/>
          <a:ext cx="9136402" cy="6453347"/>
        </p:xfrm>
        <a:graphic>
          <a:graphicData uri="http://schemas.openxmlformats.org/drawingml/2006/table">
            <a:tbl>
              <a:tblPr/>
              <a:tblGrid>
                <a:gridCol w="1309619">
                  <a:extLst>
                    <a:ext uri="{9D8B030D-6E8A-4147-A177-3AD203B41FA5}">
                      <a16:colId xmlns:a16="http://schemas.microsoft.com/office/drawing/2014/main" val="3622098883"/>
                    </a:ext>
                  </a:extLst>
                </a:gridCol>
                <a:gridCol w="598094">
                  <a:extLst>
                    <a:ext uri="{9D8B030D-6E8A-4147-A177-3AD203B41FA5}">
                      <a16:colId xmlns:a16="http://schemas.microsoft.com/office/drawing/2014/main" val="4294135548"/>
                    </a:ext>
                  </a:extLst>
                </a:gridCol>
                <a:gridCol w="433103">
                  <a:extLst>
                    <a:ext uri="{9D8B030D-6E8A-4147-A177-3AD203B41FA5}">
                      <a16:colId xmlns:a16="http://schemas.microsoft.com/office/drawing/2014/main" val="3852907333"/>
                    </a:ext>
                  </a:extLst>
                </a:gridCol>
                <a:gridCol w="783425">
                  <a:extLst>
                    <a:ext uri="{9D8B030D-6E8A-4147-A177-3AD203B41FA5}">
                      <a16:colId xmlns:a16="http://schemas.microsoft.com/office/drawing/2014/main" val="361066887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50697591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86306183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7659367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575202107"/>
                    </a:ext>
                  </a:extLst>
                </a:gridCol>
                <a:gridCol w="1331641">
                  <a:extLst>
                    <a:ext uri="{9D8B030D-6E8A-4147-A177-3AD203B41FA5}">
                      <a16:colId xmlns:a16="http://schemas.microsoft.com/office/drawing/2014/main" val="3348791956"/>
                    </a:ext>
                  </a:extLst>
                </a:gridCol>
              </a:tblGrid>
              <a:tr h="346505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İLÇE ADI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PROJE SAYISI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ÖDENEĞİ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13977"/>
                  </a:ext>
                </a:extLst>
              </a:tr>
              <a:tr h="4682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İÇME SUYU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TOPLAM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İÇME SUYU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YÖNETİM GİDERİ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ORTAK ALIM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TOPLAM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831616"/>
                  </a:ext>
                </a:extLst>
              </a:tr>
              <a:tr h="33075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MERKEZ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1.194.000,00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4.206.000,00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59.587,20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606.620,80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6.066.208,00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919575"/>
                  </a:ext>
                </a:extLst>
              </a:tr>
              <a:tr h="33075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ALUCRA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347.700,00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1.999.798,30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50.000,00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266.388,70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2.663.887,00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901788"/>
                  </a:ext>
                </a:extLst>
              </a:tr>
              <a:tr h="33075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BULANCAK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320.000,00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4.627.625,62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170.607,78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568.692,60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5.686.926,00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358365"/>
                  </a:ext>
                </a:extLst>
              </a:tr>
              <a:tr h="33075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ÇAMOLUK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298.519,34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1.175.640,85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50.833,11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169.443,70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1.694.437,00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638952"/>
                  </a:ext>
                </a:extLst>
              </a:tr>
              <a:tr h="33075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ÇANAKÇI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1.139.335,81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32.000,00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40.390,89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134.636,30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1.346.363,00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844433"/>
                  </a:ext>
                </a:extLst>
              </a:tr>
              <a:tr h="33075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DERELİ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97.500,00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4.142.231,85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146.197,65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487.325,50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4.873.255,00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988657"/>
                  </a:ext>
                </a:extLst>
              </a:tr>
              <a:tr h="33075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DOĞANKENT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75.000,00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681.000,00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20.388,60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86.265,40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862.654,00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167549"/>
                  </a:ext>
                </a:extLst>
              </a:tr>
              <a:tr h="33075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ESPİYE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450.000,00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2.900.000,00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93.309,10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382.589,90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3.825.899,00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950228"/>
                  </a:ext>
                </a:extLst>
              </a:tr>
              <a:tr h="33075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EYNESİL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10.000,00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1.035.914,87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36.066,03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120.220,10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1.202.201,00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492907"/>
                  </a:ext>
                </a:extLst>
              </a:tr>
              <a:tr h="33075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GÖRELE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594.000,00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3.090.813,20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100.000,00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420.534,80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4.205.348,00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612201"/>
                  </a:ext>
                </a:extLst>
              </a:tr>
              <a:tr h="33075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GÜCE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1.411.962,90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48.000,00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162.218,10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1.622.181,00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884180"/>
                  </a:ext>
                </a:extLst>
              </a:tr>
              <a:tr h="33075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KEŞAP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350.441,24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2.791.000,00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108.325,56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361.085,20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3.610.852,00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185476"/>
                  </a:ext>
                </a:extLst>
              </a:tr>
              <a:tr h="33075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PİRAZİZ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230.500,00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1.273.140,00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51.579,80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172.802,20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1.728.022,00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886790"/>
                  </a:ext>
                </a:extLst>
              </a:tr>
              <a:tr h="33075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Ş. KARAHİSAR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660.000,00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3.205.000,00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130.622,90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443.958,10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4.439.581,00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681395"/>
                  </a:ext>
                </a:extLst>
              </a:tr>
              <a:tr h="33075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TİREBOLU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400.000,00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4.166.184,10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100.000,00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518.464,90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5.184.649,00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570348"/>
                  </a:ext>
                </a:extLst>
              </a:tr>
              <a:tr h="33075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YAĞLIDERE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152.000,00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1.967.542,30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235.504,70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2.355.047,00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494388"/>
                  </a:ext>
                </a:extLst>
              </a:tr>
              <a:tr h="34650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TOPLAM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582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655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6.318.996,39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38.705.853,99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1.205.908,62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5.136.751,00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51.367.510,00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8297"/>
                  </a:ext>
                </a:extLst>
              </a:tr>
            </a:tbl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315578" y="40447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PROJE VE ÖDENEK DAĞILIMI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7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999479"/>
              </p:ext>
            </p:extLst>
          </p:nvPr>
        </p:nvGraphicFramePr>
        <p:xfrm>
          <a:off x="0" y="476321"/>
          <a:ext cx="9144000" cy="6381680"/>
        </p:xfrm>
        <a:graphic>
          <a:graphicData uri="http://schemas.openxmlformats.org/drawingml/2006/table">
            <a:tbl>
              <a:tblPr/>
              <a:tblGrid>
                <a:gridCol w="10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1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32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SEKTÖRLER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PROJE SAYISI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ÖDENEĞİ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(TL)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89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KÖY İÇMESULARI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582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39.813.189,80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89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KÖY YOLLARI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5.211.660,58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8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ATIK SU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65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YÖNETİM GİDERİ</a:t>
                      </a:r>
                    </a:p>
                  </a:txBody>
                  <a:tcPr marL="144000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1.120.604,73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5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MÜŞAVİRLİK HİZMETLERİ</a:t>
                      </a:r>
                    </a:p>
                  </a:txBody>
                  <a:tcPr marL="144000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85.303,89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359">
                <a:tc row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ORTAK ALIM ÖDENEĞİ</a:t>
                      </a:r>
                    </a:p>
                  </a:txBody>
                  <a:tcPr marL="91432" marR="91432" marT="45716" marB="45716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ASFALT ALIMI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1.389.534,80</a:t>
                      </a: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359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MADENİ YAĞ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55.000,00</a:t>
                      </a: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35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AKARYAKIT ALIMI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1.347.758,70</a:t>
                      </a: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35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BORU ALIMI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1.122.589,90</a:t>
                      </a: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355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TRAFİK İŞARET LEVHALARI ALIMI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4.443,70</a:t>
                      </a: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419607"/>
                  </a:ext>
                </a:extLst>
              </a:tr>
              <a:tr h="40935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YEDEK PARÇA ALIMI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832.462,10</a:t>
                      </a: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935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6" marB="45716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İŞ MAKİNASI LASTİĞİ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384.961,80</a:t>
                      </a: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889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TOPLAM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655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51.367.510,00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219" name="Text Box 36"/>
          <p:cNvSpPr txBox="1">
            <a:spLocks noChangeArrowheads="1"/>
          </p:cNvSpPr>
          <p:nvPr/>
        </p:nvSpPr>
        <p:spPr bwMode="auto">
          <a:xfrm>
            <a:off x="0" y="0"/>
            <a:ext cx="9144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altLang="tr-TR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tr-TR" altLang="tr-TR" sz="2500" b="1" dirty="0" smtClean="0">
                <a:solidFill>
                  <a:srgbClr val="FF0000"/>
                </a:solidFill>
              </a:rPr>
              <a:t> </a:t>
            </a:r>
            <a:r>
              <a:rPr lang="tr-TR" altLang="tr-TR" sz="2500" b="1" dirty="0">
                <a:solidFill>
                  <a:srgbClr val="FF0000"/>
                </a:solidFill>
              </a:rPr>
              <a:t>YILI KÖYDES PROJESİ ÖDENEK DURUM TABLOSU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835696" y="-23233"/>
            <a:ext cx="60486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ÖDENEK DAĞILIM GRAFİĞİ</a:t>
            </a:r>
            <a:endParaRPr lang="tr-TR" sz="2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943871"/>
              </p:ext>
            </p:extLst>
          </p:nvPr>
        </p:nvGraphicFramePr>
        <p:xfrm>
          <a:off x="0" y="385603"/>
          <a:ext cx="9143999" cy="6472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60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4 İçerik Yer Tutucusu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1463948"/>
              </p:ext>
            </p:extLst>
          </p:nvPr>
        </p:nvGraphicFramePr>
        <p:xfrm>
          <a:off x="0" y="188640"/>
          <a:ext cx="928211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İçerik Yer Tutucusu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4851146"/>
              </p:ext>
            </p:extLst>
          </p:nvPr>
        </p:nvGraphicFramePr>
        <p:xfrm>
          <a:off x="19050" y="476250"/>
          <a:ext cx="9124949" cy="2483337"/>
        </p:xfrm>
        <a:graphic>
          <a:graphicData uri="http://schemas.openxmlformats.org/drawingml/2006/table">
            <a:tbl>
              <a:tblPr/>
              <a:tblGrid>
                <a:gridCol w="1390469">
                  <a:extLst>
                    <a:ext uri="{9D8B030D-6E8A-4147-A177-3AD203B41FA5}">
                      <a16:colId xmlns:a16="http://schemas.microsoft.com/office/drawing/2014/main" val="2800000098"/>
                    </a:ext>
                  </a:extLst>
                </a:gridCol>
                <a:gridCol w="1158723">
                  <a:extLst>
                    <a:ext uri="{9D8B030D-6E8A-4147-A177-3AD203B41FA5}">
                      <a16:colId xmlns:a16="http://schemas.microsoft.com/office/drawing/2014/main" val="426422539"/>
                    </a:ext>
                  </a:extLst>
                </a:gridCol>
                <a:gridCol w="946292">
                  <a:extLst>
                    <a:ext uri="{9D8B030D-6E8A-4147-A177-3AD203B41FA5}">
                      <a16:colId xmlns:a16="http://schemas.microsoft.com/office/drawing/2014/main" val="4049705842"/>
                    </a:ext>
                  </a:extLst>
                </a:gridCol>
                <a:gridCol w="898009">
                  <a:extLst>
                    <a:ext uri="{9D8B030D-6E8A-4147-A177-3AD203B41FA5}">
                      <a16:colId xmlns:a16="http://schemas.microsoft.com/office/drawing/2014/main" val="1958395869"/>
                    </a:ext>
                  </a:extLst>
                </a:gridCol>
                <a:gridCol w="965603">
                  <a:extLst>
                    <a:ext uri="{9D8B030D-6E8A-4147-A177-3AD203B41FA5}">
                      <a16:colId xmlns:a16="http://schemas.microsoft.com/office/drawing/2014/main" val="923631963"/>
                    </a:ext>
                  </a:extLst>
                </a:gridCol>
                <a:gridCol w="898009">
                  <a:extLst>
                    <a:ext uri="{9D8B030D-6E8A-4147-A177-3AD203B41FA5}">
                      <a16:colId xmlns:a16="http://schemas.microsoft.com/office/drawing/2014/main" val="791473627"/>
                    </a:ext>
                  </a:extLst>
                </a:gridCol>
                <a:gridCol w="975260">
                  <a:extLst>
                    <a:ext uri="{9D8B030D-6E8A-4147-A177-3AD203B41FA5}">
                      <a16:colId xmlns:a16="http://schemas.microsoft.com/office/drawing/2014/main" val="3175209455"/>
                    </a:ext>
                  </a:extLst>
                </a:gridCol>
                <a:gridCol w="946292">
                  <a:extLst>
                    <a:ext uri="{9D8B030D-6E8A-4147-A177-3AD203B41FA5}">
                      <a16:colId xmlns:a16="http://schemas.microsoft.com/office/drawing/2014/main" val="2191717291"/>
                    </a:ext>
                  </a:extLst>
                </a:gridCol>
                <a:gridCol w="946292">
                  <a:extLst>
                    <a:ext uri="{9D8B030D-6E8A-4147-A177-3AD203B41FA5}">
                      <a16:colId xmlns:a16="http://schemas.microsoft.com/office/drawing/2014/main" val="3425695857"/>
                    </a:ext>
                  </a:extLst>
                </a:gridCol>
              </a:tblGrid>
              <a:tr h="73589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2020 </a:t>
                      </a:r>
                      <a:r>
                        <a:rPr lang="tr-T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YILI KÖYDES İL YATIRIM PROGRAMINA UYGUN OLARAK HEDEFLENEN YAPILACAK İŞ MİKTARI  BİLGİLERİ </a:t>
                      </a:r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TABLOSU</a:t>
                      </a:r>
                    </a:p>
                    <a:p>
                      <a:pPr algn="ctr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0" marR="4260" marT="4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734661"/>
                  </a:ext>
                </a:extLst>
              </a:tr>
              <a:tr h="24813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İÇME </a:t>
                      </a: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SUYU </a:t>
                      </a: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PROJELERİNDE HEDEFLENEN İŞLER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0" marR="4260" marT="4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0" marR="4260" marT="4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0" marR="4260" marT="4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0" marR="4260" marT="4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0" marR="4260" marT="4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0" marR="4260" marT="4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0" marR="4260" marT="4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0" marR="4260" marT="4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037716"/>
                  </a:ext>
                </a:extLst>
              </a:tr>
              <a:tr h="24813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PROJE SAYISI</a:t>
                      </a:r>
                    </a:p>
                  </a:txBody>
                  <a:tcPr marL="4260" marR="4260" marT="42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YETERSİZ</a:t>
                      </a:r>
                    </a:p>
                  </a:txBody>
                  <a:tcPr marL="4260" marR="4260" marT="4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SULU</a:t>
                      </a:r>
                    </a:p>
                  </a:txBody>
                  <a:tcPr marL="4260" marR="4260" marT="4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492327"/>
                  </a:ext>
                </a:extLst>
              </a:tr>
              <a:tr h="38011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ŞEBEKELİ</a:t>
                      </a:r>
                    </a:p>
                  </a:txBody>
                  <a:tcPr marL="4260" marR="4260" marT="4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ŞEBEKELİ</a:t>
                      </a:r>
                    </a:p>
                  </a:txBody>
                  <a:tcPr marL="4260" marR="4260" marT="4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75220"/>
                  </a:ext>
                </a:extLst>
              </a:tr>
              <a:tr h="2481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KÖY</a:t>
                      </a:r>
                    </a:p>
                  </a:txBody>
                  <a:tcPr marL="4260" marR="4260" marT="4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BAĞLISI</a:t>
                      </a:r>
                    </a:p>
                  </a:txBody>
                  <a:tcPr marL="4260" marR="4260" marT="42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KÖY</a:t>
                      </a:r>
                    </a:p>
                  </a:txBody>
                  <a:tcPr marL="4260" marR="4260" marT="4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BAĞLISI</a:t>
                      </a:r>
                    </a:p>
                  </a:txBody>
                  <a:tcPr marL="4260" marR="4260" marT="42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92831"/>
                  </a:ext>
                </a:extLst>
              </a:tr>
              <a:tr h="1673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Ad.</a:t>
                      </a:r>
                    </a:p>
                  </a:txBody>
                  <a:tcPr marL="4260" marR="4260" marT="4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Nüf.</a:t>
                      </a:r>
                    </a:p>
                  </a:txBody>
                  <a:tcPr marL="4260" marR="4260" marT="42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Ad.</a:t>
                      </a:r>
                    </a:p>
                  </a:txBody>
                  <a:tcPr marL="4260" marR="4260" marT="42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Nüf.</a:t>
                      </a:r>
                    </a:p>
                  </a:txBody>
                  <a:tcPr marL="4260" marR="4260" marT="42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Ad.</a:t>
                      </a:r>
                    </a:p>
                  </a:txBody>
                  <a:tcPr marL="4260" marR="4260" marT="4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Nüf.</a:t>
                      </a:r>
                    </a:p>
                  </a:txBody>
                  <a:tcPr marL="4260" marR="4260" marT="42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Ad.</a:t>
                      </a:r>
                    </a:p>
                  </a:txBody>
                  <a:tcPr marL="4260" marR="4260" marT="42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Nüf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4260" marR="4260" marT="42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449872"/>
                  </a:ext>
                </a:extLst>
              </a:tr>
              <a:tr h="31396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73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4260" marR="36000" marT="42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36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716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703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25.760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435</a:t>
                      </a: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19.109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897360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511070"/>
              </p:ext>
            </p:extLst>
          </p:nvPr>
        </p:nvGraphicFramePr>
        <p:xfrm>
          <a:off x="0" y="4581525"/>
          <a:ext cx="9144003" cy="1754968"/>
        </p:xfrm>
        <a:graphic>
          <a:graphicData uri="http://schemas.openxmlformats.org/drawingml/2006/table">
            <a:tbl>
              <a:tblPr/>
              <a:tblGrid>
                <a:gridCol w="755576">
                  <a:extLst>
                    <a:ext uri="{9D8B030D-6E8A-4147-A177-3AD203B41FA5}">
                      <a16:colId xmlns:a16="http://schemas.microsoft.com/office/drawing/2014/main" val="226266659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454193106"/>
                    </a:ext>
                  </a:extLst>
                </a:gridCol>
                <a:gridCol w="900276">
                  <a:extLst>
                    <a:ext uri="{9D8B030D-6E8A-4147-A177-3AD203B41FA5}">
                      <a16:colId xmlns:a16="http://schemas.microsoft.com/office/drawing/2014/main" val="4270007651"/>
                    </a:ext>
                  </a:extLst>
                </a:gridCol>
                <a:gridCol w="899924">
                  <a:extLst>
                    <a:ext uri="{9D8B030D-6E8A-4147-A177-3AD203B41FA5}">
                      <a16:colId xmlns:a16="http://schemas.microsoft.com/office/drawing/2014/main" val="211067368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57876918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58108965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6727738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9595">
                  <a:extLst>
                    <a:ext uri="{9D8B030D-6E8A-4147-A177-3AD203B41FA5}">
                      <a16:colId xmlns:a16="http://schemas.microsoft.com/office/drawing/2014/main" val="3487566749"/>
                    </a:ext>
                  </a:extLst>
                </a:gridCol>
              </a:tblGrid>
              <a:tr h="4002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 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SAYISI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KÖY YOLLARINDA </a:t>
                      </a: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HEDEFLENEN </a:t>
                      </a: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İŞLER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276282"/>
                  </a:ext>
                </a:extLst>
              </a:tr>
              <a:tr h="81424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STABİLİZE</a:t>
                      </a:r>
                    </a:p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(Km)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ASFALT</a:t>
                      </a:r>
                      <a:r>
                        <a:rPr lang="tr-T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SATHİ KAPLAMA</a:t>
                      </a:r>
                      <a:endParaRPr lang="tr-T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Km)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ASFALT BSK </a:t>
                      </a:r>
                      <a:endParaRPr lang="tr-T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Km)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BETON YOL</a:t>
                      </a:r>
                      <a:b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(Km)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PARKE (M²)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ONARIM (Km)</a:t>
                      </a:r>
                    </a:p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TAŞ DUVAR (m3)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KÖPRÜ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MENFEZ (Adet)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947150"/>
                  </a:ext>
                </a:extLst>
              </a:tr>
              <a:tr h="36986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582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52,51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44,13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5,68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100,62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37.625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758,37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9.710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0414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164189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C5CB8ABFAEE764594C61AB7267324960400FC796B3B1D425B47B2BA3D040986AFEA" ma:contentTypeVersion="54" ma:contentTypeDescription="Create a new document." ma:contentTypeScope="" ma:versionID="5a1acea528c7c5829e252ff707a59f1d">
  <xsd:schema xmlns:xsd="http://www.w3.org/2001/XMLSchema" xmlns:xs="http://www.w3.org/2001/XMLSchema" xmlns:p="http://schemas.microsoft.com/office/2006/metadata/properties" xmlns:ns2="d1af3920-8fda-4ad5-98bb-96475601b038" targetNamespace="http://schemas.microsoft.com/office/2006/metadata/properties" ma:root="true" ma:fieldsID="991be377f5446d760613b893d6a1276a" ns2:_="">
    <xsd:import namespace="d1af3920-8fda-4ad5-98bb-96475601b038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f3920-8fda-4ad5-98bb-96475601b038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3ebc54a6-a9d6-4e8f-af7a-6f14ef19a17f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5B15831B-954F-43D5-900F-AF5E125B61A8}" ma:internalName="CSXSubmissionMarket" ma:readOnly="false" ma:showField="MarketName" ma:web="d1af3920-8fda-4ad5-98bb-96475601b038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7b395fbe-0160-47f8-8620-a2bb70101586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5E4318D1-DFA9-41DE-97E7-9934BE3391BC}" ma:internalName="InProjectListLookup" ma:readOnly="true" ma:showField="InProjectList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f79783d1-9ad9-4e73-b2f2-58ec75c45f29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5E4318D1-DFA9-41DE-97E7-9934BE3391BC}" ma:internalName="LastCompleteVersionLookup" ma:readOnly="true" ma:showField="LastCompleteVersion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5E4318D1-DFA9-41DE-97E7-9934BE3391BC}" ma:internalName="LastPreviewErrorLookup" ma:readOnly="true" ma:showField="LastPreviewError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5E4318D1-DFA9-41DE-97E7-9934BE3391BC}" ma:internalName="LastPreviewResultLookup" ma:readOnly="true" ma:showField="LastPreviewResult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5E4318D1-DFA9-41DE-97E7-9934BE3391BC}" ma:internalName="LastPreviewAttemptDateLookup" ma:readOnly="true" ma:showField="LastPreviewAttemptDate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5E4318D1-DFA9-41DE-97E7-9934BE3391BC}" ma:internalName="LastPreviewedByLookup" ma:readOnly="true" ma:showField="LastPreviewedBy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5E4318D1-DFA9-41DE-97E7-9934BE3391BC}" ma:internalName="LastPreviewTimeLookup" ma:readOnly="true" ma:showField="LastPreviewTime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5E4318D1-DFA9-41DE-97E7-9934BE3391BC}" ma:internalName="LastPreviewVersionLookup" ma:readOnly="true" ma:showField="LastPreviewVersion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5E4318D1-DFA9-41DE-97E7-9934BE3391BC}" ma:internalName="LastPublishErrorLookup" ma:readOnly="true" ma:showField="LastPublishError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5E4318D1-DFA9-41DE-97E7-9934BE3391BC}" ma:internalName="LastPublishResultLookup" ma:readOnly="true" ma:showField="LastPublishResult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5E4318D1-DFA9-41DE-97E7-9934BE3391BC}" ma:internalName="LastPublishAttemptDateLookup" ma:readOnly="true" ma:showField="LastPublishAttemptDate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5E4318D1-DFA9-41DE-97E7-9934BE3391BC}" ma:internalName="LastPublishedByLookup" ma:readOnly="true" ma:showField="LastPublishedBy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5E4318D1-DFA9-41DE-97E7-9934BE3391BC}" ma:internalName="LastPublishTimeLookup" ma:readOnly="true" ma:showField="LastPublishTime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5E4318D1-DFA9-41DE-97E7-9934BE3391BC}" ma:internalName="LastPublishVersionLookup" ma:readOnly="true" ma:showField="LastPublishVersion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77C31DF8-B503-4048-84F7-836CA595CE51}" ma:internalName="LocLastLocAttemptVersionLookup" ma:readOnly="false" ma:showField="LastLocAttemptVersion" ma:web="d1af3920-8fda-4ad5-98bb-96475601b038">
      <xsd:simpleType>
        <xsd:restriction base="dms:Lookup"/>
      </xsd:simpleType>
    </xsd:element>
    <xsd:element name="LocLastLocAttemptVersionTypeLookup" ma:index="71" nillable="true" ma:displayName="Loc Last Loc Attempt Version Type" ma:default="" ma:list="{77C31DF8-B503-4048-84F7-836CA595CE51}" ma:internalName="LocLastLocAttemptVersionTypeLookup" ma:readOnly="true" ma:showField="LastLocAttemptVersionType" ma:web="d1af3920-8fda-4ad5-98bb-96475601b038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77C31DF8-B503-4048-84F7-836CA595CE51}" ma:internalName="LocNewPublishedVersionLookup" ma:readOnly="true" ma:showField="NewPublishedVersion" ma:web="d1af3920-8fda-4ad5-98bb-96475601b038">
      <xsd:simpleType>
        <xsd:restriction base="dms:Lookup"/>
      </xsd:simpleType>
    </xsd:element>
    <xsd:element name="LocOverallHandbackStatusLookup" ma:index="75" nillable="true" ma:displayName="Loc Overall Handback Status" ma:default="" ma:list="{77C31DF8-B503-4048-84F7-836CA595CE51}" ma:internalName="LocOverallHandbackStatusLookup" ma:readOnly="true" ma:showField="OverallHandbackStatus" ma:web="d1af3920-8fda-4ad5-98bb-96475601b038">
      <xsd:simpleType>
        <xsd:restriction base="dms:Lookup"/>
      </xsd:simpleType>
    </xsd:element>
    <xsd:element name="LocOverallLocStatusLookup" ma:index="76" nillable="true" ma:displayName="Loc Overall Localize Status" ma:default="" ma:list="{77C31DF8-B503-4048-84F7-836CA595CE51}" ma:internalName="LocOverallLocStatusLookup" ma:readOnly="true" ma:showField="OverallLocStatus" ma:web="d1af3920-8fda-4ad5-98bb-96475601b038">
      <xsd:simpleType>
        <xsd:restriction base="dms:Lookup"/>
      </xsd:simpleType>
    </xsd:element>
    <xsd:element name="LocOverallPreviewStatusLookup" ma:index="77" nillable="true" ma:displayName="Loc Overall Preview Status" ma:default="" ma:list="{77C31DF8-B503-4048-84F7-836CA595CE51}" ma:internalName="LocOverallPreviewStatusLookup" ma:readOnly="true" ma:showField="OverallPreviewStatus" ma:web="d1af3920-8fda-4ad5-98bb-96475601b038">
      <xsd:simpleType>
        <xsd:restriction base="dms:Lookup"/>
      </xsd:simpleType>
    </xsd:element>
    <xsd:element name="LocOverallPublishStatusLookup" ma:index="78" nillable="true" ma:displayName="Loc Overall Publish Status" ma:default="" ma:list="{77C31DF8-B503-4048-84F7-836CA595CE51}" ma:internalName="LocOverallPublishStatusLookup" ma:readOnly="true" ma:showField="OverallPublishStatus" ma:web="d1af3920-8fda-4ad5-98bb-96475601b038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77C31DF8-B503-4048-84F7-836CA595CE51}" ma:internalName="LocProcessedForHandoffsLookup" ma:readOnly="true" ma:showField="ProcessedForHandoffs" ma:web="d1af3920-8fda-4ad5-98bb-96475601b038">
      <xsd:simpleType>
        <xsd:restriction base="dms:Lookup"/>
      </xsd:simpleType>
    </xsd:element>
    <xsd:element name="LocProcessedForMarketsLookup" ma:index="81" nillable="true" ma:displayName="Loc Processed For Markets" ma:default="" ma:list="{77C31DF8-B503-4048-84F7-836CA595CE51}" ma:internalName="LocProcessedForMarketsLookup" ma:readOnly="true" ma:showField="ProcessedForMarkets" ma:web="d1af3920-8fda-4ad5-98bb-96475601b038">
      <xsd:simpleType>
        <xsd:restriction base="dms:Lookup"/>
      </xsd:simpleType>
    </xsd:element>
    <xsd:element name="LocPublishedDependentAssetsLookup" ma:index="82" nillable="true" ma:displayName="Loc Published Dependent Assets" ma:default="" ma:list="{77C31DF8-B503-4048-84F7-836CA595CE51}" ma:internalName="LocPublishedDependentAssetsLookup" ma:readOnly="true" ma:showField="PublishedDependentAssets" ma:web="d1af3920-8fda-4ad5-98bb-96475601b038">
      <xsd:simpleType>
        <xsd:restriction base="dms:Lookup"/>
      </xsd:simpleType>
    </xsd:element>
    <xsd:element name="LocPublishedLinkedAssetsLookup" ma:index="83" nillable="true" ma:displayName="Loc Published Linked Assets" ma:default="" ma:list="{77C31DF8-B503-4048-84F7-836CA595CE51}" ma:internalName="LocPublishedLinkedAssetsLookup" ma:readOnly="true" ma:showField="PublishedLinkedAssets" ma:web="d1af3920-8fda-4ad5-98bb-96475601b038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dd21a6d1-f806-4698-94c9-54e9addaf5ee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5B15831B-954F-43D5-900F-AF5E125B61A8}" ma:internalName="Markets" ma:readOnly="false" ma:showField="MarketName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5E4318D1-DFA9-41DE-97E7-9934BE3391BC}" ma:internalName="NumOfRatingsLookup" ma:readOnly="true" ma:showField="NumOfRatings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5E4318D1-DFA9-41DE-97E7-9934BE3391BC}" ma:internalName="PublishStatusLookup" ma:readOnly="false" ma:showField="PublishStatus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574d373e-a1d4-4ff8-9009-6de0c16b4eff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fd825d1e-128a-4a76-9fd3-683a3700bc7a}" ma:internalName="TaxCatchAll" ma:showField="CatchAllData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fd825d1e-128a-4a76-9fd3-683a3700bc7a}" ma:internalName="TaxCatchAllLabel" ma:readOnly="true" ma:showField="CatchAllDataLabel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d1af3920-8fda-4ad5-98bb-96475601b038">english</DirectSourceMarket>
    <MarketSpecific xmlns="d1af3920-8fda-4ad5-98bb-96475601b038" xsi:nil="true"/>
    <ApprovalStatus xmlns="d1af3920-8fda-4ad5-98bb-96475601b038">InProgress</ApprovalStatus>
    <PrimaryImageGen xmlns="d1af3920-8fda-4ad5-98bb-96475601b038">true</PrimaryImageGen>
    <ThumbnailAssetId xmlns="d1af3920-8fda-4ad5-98bb-96475601b038" xsi:nil="true"/>
    <TPFriendlyName xmlns="d1af3920-8fda-4ad5-98bb-96475601b038">Certificate of completion for course</TPFriendlyName>
    <NumericId xmlns="d1af3920-8fda-4ad5-98bb-96475601b038">-1</NumericId>
    <BusinessGroup xmlns="d1af3920-8fda-4ad5-98bb-96475601b038" xsi:nil="true"/>
    <SourceTitle xmlns="d1af3920-8fda-4ad5-98bb-96475601b038">Certificate of completion for course</SourceTitle>
    <APEditor xmlns="d1af3920-8fda-4ad5-98bb-96475601b038">
      <UserInfo>
        <DisplayName>REDMOND\v-luannv</DisplayName>
        <AccountId>109</AccountId>
        <AccountType/>
      </UserInfo>
    </APEditor>
    <OpenTemplate xmlns="d1af3920-8fda-4ad5-98bb-96475601b038">true</OpenTemplate>
    <UALocComments xmlns="d1af3920-8fda-4ad5-98bb-96475601b038" xsi:nil="true"/>
    <ParentAssetId xmlns="d1af3920-8fda-4ad5-98bb-96475601b038" xsi:nil="true"/>
    <IntlLangReviewDate xmlns="d1af3920-8fda-4ad5-98bb-96475601b038" xsi:nil="true"/>
    <PublishStatusLookup xmlns="d1af3920-8fda-4ad5-98bb-96475601b038">
      <Value>82911</Value>
      <Value>325116</Value>
    </PublishStatusLookup>
    <LastPublishResultLookup xmlns="d1af3920-8fda-4ad5-98bb-96475601b038" xsi:nil="true"/>
    <MachineTranslated xmlns="d1af3920-8fda-4ad5-98bb-96475601b038">false</MachineTranslated>
    <OriginalSourceMarket xmlns="d1af3920-8fda-4ad5-98bb-96475601b038">english</OriginalSourceMarket>
    <TPInstallLocation xmlns="d1af3920-8fda-4ad5-98bb-96475601b038">{My Templates}</TPInstallLocation>
    <APDescription xmlns="d1af3920-8fda-4ad5-98bb-96475601b038" xsi:nil="true"/>
    <ClipArtFilename xmlns="d1af3920-8fda-4ad5-98bb-96475601b038" xsi:nil="true"/>
    <ContentItem xmlns="d1af3920-8fda-4ad5-98bb-96475601b038" xsi:nil="true"/>
    <TPCommandLine xmlns="d1af3920-8fda-4ad5-98bb-96475601b038">{PP} /n {FilePath}</TPCommandLine>
    <TPAppVersion xmlns="d1af3920-8fda-4ad5-98bb-96475601b038">11</TPAppVersion>
    <APAuthor xmlns="d1af3920-8fda-4ad5-98bb-96475601b038">
      <UserInfo>
        <DisplayName>REDMOND\cynvey</DisplayName>
        <AccountId>233</AccountId>
        <AccountType/>
      </UserInfo>
    </APAuthor>
    <PublishTargets xmlns="d1af3920-8fda-4ad5-98bb-96475601b038">OfficeOnline</PublishTargets>
    <TimesCloned xmlns="d1af3920-8fda-4ad5-98bb-96475601b038" xsi:nil="true"/>
    <EditorialStatus xmlns="d1af3920-8fda-4ad5-98bb-96475601b038" xsi:nil="true"/>
    <TPLaunchHelpLinkType xmlns="d1af3920-8fda-4ad5-98bb-96475601b038">Template</TPLaunchHelpLinkType>
    <LastModifiedDateTime xmlns="d1af3920-8fda-4ad5-98bb-96475601b038" xsi:nil="true"/>
    <Provider xmlns="d1af3920-8fda-4ad5-98bb-96475601b038">EY006220130</Provider>
    <AcquiredFrom xmlns="d1af3920-8fda-4ad5-98bb-96475601b038" xsi:nil="true"/>
    <AssetStart xmlns="d1af3920-8fda-4ad5-98bb-96475601b038">2009-01-02T00:00:00+00:00</AssetStart>
    <LastHandOff xmlns="d1af3920-8fda-4ad5-98bb-96475601b038" xsi:nil="true"/>
    <TPClientViewer xmlns="d1af3920-8fda-4ad5-98bb-96475601b038">Microsoft Office PowerPoint</TPClientViewer>
    <UACurrentWords xmlns="d1af3920-8fda-4ad5-98bb-96475601b038">0</UACurrentWords>
    <UALocRecommendation xmlns="d1af3920-8fda-4ad5-98bb-96475601b038">Localize</UALocRecommendation>
    <ArtSampleDocs xmlns="d1af3920-8fda-4ad5-98bb-96475601b038" xsi:nil="true"/>
    <IsDeleted xmlns="d1af3920-8fda-4ad5-98bb-96475601b038">false</IsDeleted>
    <TemplateStatus xmlns="d1af3920-8fda-4ad5-98bb-96475601b038" xsi:nil="true"/>
    <UANotes xmlns="d1af3920-8fda-4ad5-98bb-96475601b038">online only</UANotes>
    <ShowIn xmlns="d1af3920-8fda-4ad5-98bb-96475601b038" xsi:nil="true"/>
    <CSXHash xmlns="d1af3920-8fda-4ad5-98bb-96475601b038" xsi:nil="true"/>
    <VoteCount xmlns="d1af3920-8fda-4ad5-98bb-96475601b038" xsi:nil="true"/>
    <DSATActionTaken xmlns="d1af3920-8fda-4ad5-98bb-96475601b038" xsi:nil="true"/>
    <AssetExpire xmlns="d1af3920-8fda-4ad5-98bb-96475601b038">2029-05-12T00:00:00+00:00</AssetExpire>
    <CSXSubmissionMarket xmlns="d1af3920-8fda-4ad5-98bb-96475601b038" xsi:nil="true"/>
    <SubmitterId xmlns="d1af3920-8fda-4ad5-98bb-96475601b038" xsi:nil="true"/>
    <TPExecutable xmlns="d1af3920-8fda-4ad5-98bb-96475601b038" xsi:nil="true"/>
    <AssetType xmlns="d1af3920-8fda-4ad5-98bb-96475601b038">TP</AssetType>
    <CSXSubmissionDate xmlns="d1af3920-8fda-4ad5-98bb-96475601b038" xsi:nil="true"/>
    <ApprovalLog xmlns="d1af3920-8fda-4ad5-98bb-96475601b038" xsi:nil="true"/>
    <BugNumber xmlns="d1af3920-8fda-4ad5-98bb-96475601b038" xsi:nil="true"/>
    <CSXUpdate xmlns="d1af3920-8fda-4ad5-98bb-96475601b038">false</CSXUpdate>
    <TPComponent xmlns="d1af3920-8fda-4ad5-98bb-96475601b038">PPTFiles</TPComponent>
    <Milestone xmlns="d1af3920-8fda-4ad5-98bb-96475601b038" xsi:nil="true"/>
    <OriginAsset xmlns="d1af3920-8fda-4ad5-98bb-96475601b038" xsi:nil="true"/>
    <AssetId xmlns="d1af3920-8fda-4ad5-98bb-96475601b038">TP010164189</AssetId>
    <TPLaunchHelpLink xmlns="d1af3920-8fda-4ad5-98bb-96475601b038" xsi:nil="true"/>
    <TPApplication xmlns="d1af3920-8fda-4ad5-98bb-96475601b038">PowerPoint</TPApplication>
    <IntlLocPriority xmlns="d1af3920-8fda-4ad5-98bb-96475601b038" xsi:nil="true"/>
    <IntlLangReviewer xmlns="d1af3920-8fda-4ad5-98bb-96475601b038" xsi:nil="true"/>
    <CrawlForDependencies xmlns="d1af3920-8fda-4ad5-98bb-96475601b038">false</CrawlForDependencies>
    <PlannedPubDate xmlns="d1af3920-8fda-4ad5-98bb-96475601b038" xsi:nil="true"/>
    <HandoffToMSDN xmlns="d1af3920-8fda-4ad5-98bb-96475601b038" xsi:nil="true"/>
    <TrustLevel xmlns="d1af3920-8fda-4ad5-98bb-96475601b038">1 Microsoft Managed Content</TrustLevel>
    <IsSearchable xmlns="d1af3920-8fda-4ad5-98bb-96475601b038">false</IsSearchable>
    <TPNamespace xmlns="d1af3920-8fda-4ad5-98bb-96475601b038">POWERPNT</TPNamespace>
    <Markets xmlns="d1af3920-8fda-4ad5-98bb-96475601b038"/>
    <IntlLangReview xmlns="d1af3920-8fda-4ad5-98bb-96475601b038" xsi:nil="true"/>
    <OutputCachingOn xmlns="d1af3920-8fda-4ad5-98bb-96475601b038">false</OutputCachingOn>
    <UAProjectedTotalWords xmlns="d1af3920-8fda-4ad5-98bb-96475601b038" xsi:nil="true"/>
    <FriendlyTitle xmlns="d1af3920-8fda-4ad5-98bb-96475601b038" xsi:nil="true"/>
    <OOCacheId xmlns="d1af3920-8fda-4ad5-98bb-96475601b038" xsi:nil="true"/>
    <EditorialTags xmlns="d1af3920-8fda-4ad5-98bb-96475601b038" xsi:nil="true"/>
    <Providers xmlns="d1af3920-8fda-4ad5-98bb-96475601b038" xsi:nil="true"/>
    <TemplateTemplateType xmlns="d1af3920-8fda-4ad5-98bb-96475601b038">PowerPoint 2003 Default</TemplateTemplateType>
    <LegacyData xmlns="d1af3920-8fda-4ad5-98bb-96475601b038" xsi:nil="true"/>
    <Manager xmlns="d1af3920-8fda-4ad5-98bb-96475601b038" xsi:nil="true"/>
    <PolicheckWords xmlns="d1af3920-8fda-4ad5-98bb-96475601b038" xsi:nil="true"/>
    <Downloads xmlns="d1af3920-8fda-4ad5-98bb-96475601b038">0</Downloads>
    <LocOverallLocStatusLookup xmlns="d1af3920-8fda-4ad5-98bb-96475601b038" xsi:nil="true"/>
    <LocLastLocAttemptVersionTypeLookup xmlns="d1af3920-8fda-4ad5-98bb-96475601b038" xsi:nil="true"/>
    <BlockPublish xmlns="d1af3920-8fda-4ad5-98bb-96475601b038" xsi:nil="true"/>
    <LocalizationTagsTaxHTField0 xmlns="d1af3920-8fda-4ad5-98bb-96475601b038">
      <Terms xmlns="http://schemas.microsoft.com/office/infopath/2007/PartnerControls"/>
    </LocalizationTagsTaxHTField0>
    <ScenarioTagsTaxHTField0 xmlns="d1af3920-8fda-4ad5-98bb-96475601b038">
      <Terms xmlns="http://schemas.microsoft.com/office/infopath/2007/PartnerControls"/>
    </ScenarioTagsTaxHTField0>
    <CampaignTagsTaxHTField0 xmlns="d1af3920-8fda-4ad5-98bb-96475601b038">
      <Terms xmlns="http://schemas.microsoft.com/office/infopath/2007/PartnerControls"/>
    </CampaignTagsTaxHTField0>
    <LocLastLocAttemptVersionLookup xmlns="d1af3920-8fda-4ad5-98bb-96475601b038">63619</LocLastLocAttemptVersionLookup>
    <LocOverallHandbackStatusLookup xmlns="d1af3920-8fda-4ad5-98bb-96475601b038" xsi:nil="true"/>
    <LocProcessedForHandoffsLookup xmlns="d1af3920-8fda-4ad5-98bb-96475601b038" xsi:nil="true"/>
    <LocProcessedForMarketsLookup xmlns="d1af3920-8fda-4ad5-98bb-96475601b038" xsi:nil="true"/>
    <LocPublishedLinkedAssetsLookup xmlns="d1af3920-8fda-4ad5-98bb-96475601b038" xsi:nil="true"/>
    <LocNewPublishedVersionLookup xmlns="d1af3920-8fda-4ad5-98bb-96475601b038" xsi:nil="true"/>
    <LocManualTestRequired xmlns="d1af3920-8fda-4ad5-98bb-96475601b038" xsi:nil="true"/>
    <LocRecommendedHandoff xmlns="d1af3920-8fda-4ad5-98bb-96475601b038" xsi:nil="true"/>
    <LocPublishedDependentAssetsLookup xmlns="d1af3920-8fda-4ad5-98bb-96475601b038" xsi:nil="true"/>
    <RecommendationsModifier xmlns="d1af3920-8fda-4ad5-98bb-96475601b038" xsi:nil="true"/>
    <FeatureTagsTaxHTField0 xmlns="d1af3920-8fda-4ad5-98bb-96475601b038">
      <Terms xmlns="http://schemas.microsoft.com/office/infopath/2007/PartnerControls"/>
    </FeatureTagsTaxHTField0>
    <LocOverallPreviewStatusLookup xmlns="d1af3920-8fda-4ad5-98bb-96475601b038" xsi:nil="true"/>
    <LocOverallPublishStatusLookup xmlns="d1af3920-8fda-4ad5-98bb-96475601b038" xsi:nil="true"/>
    <TaxCatchAll xmlns="d1af3920-8fda-4ad5-98bb-96475601b038"/>
    <InternalTagsTaxHTField0 xmlns="d1af3920-8fda-4ad5-98bb-96475601b038">
      <Terms xmlns="http://schemas.microsoft.com/office/infopath/2007/PartnerControls"/>
    </InternalTagsTaxHTField0>
    <LocComments xmlns="d1af3920-8fda-4ad5-98bb-96475601b038" xsi:nil="true"/>
    <OriginalRelease xmlns="d1af3920-8fda-4ad5-98bb-96475601b038">14</OriginalRelease>
    <LocMarketGroupTiers2 xmlns="d1af3920-8fda-4ad5-98bb-96475601b038" xsi:nil="true"/>
  </documentManagement>
</p:properties>
</file>

<file path=customXml/itemProps1.xml><?xml version="1.0" encoding="utf-8"?>
<ds:datastoreItem xmlns:ds="http://schemas.openxmlformats.org/officeDocument/2006/customXml" ds:itemID="{438A9362-862E-4065-AD3C-E683D96628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C4B2A9-EEAD-4C86-8EEB-EFC1609AA0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af3920-8fda-4ad5-98bb-96475601b0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8C601D-C94D-4E83-A6AB-B4AE65C0852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d1af3920-8fda-4ad5-98bb-96475601b038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tf10164189 (2)</Template>
  <TotalTime>0</TotalTime>
  <Words>467</Words>
  <Application>Microsoft Office PowerPoint</Application>
  <PresentationFormat>Ekran Gösterisi (4:3)</PresentationFormat>
  <Paragraphs>343</Paragraphs>
  <Slides>7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Arial Tur</vt:lpstr>
      <vt:lpstr>Calibri</vt:lpstr>
      <vt:lpstr>Cambria</vt:lpstr>
      <vt:lpstr>tf10164189 (2)</vt:lpstr>
      <vt:lpstr>PowerPoint Sunusu</vt:lpstr>
      <vt:lpstr>KÖYDES ÖDENEĞİNİN DAĞILIMI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2018-03-27T13:46:50Z</dcterms:created>
  <dcterms:modified xsi:type="dcterms:W3CDTF">2020-06-15T11:05:58Z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1055</vt:lpwstr>
  </property>
  <property fmtid="{D5CDD505-2E9C-101B-9397-08002B2CF9AE}" pid="3" name="ContentTypeId">
    <vt:lpwstr>0x010100DC5CB8ABFAEE764594C61AB7267324960400FC796B3B1D425B47B2BA3D040986AFEA</vt:lpwstr>
  </property>
  <property fmtid="{D5CDD505-2E9C-101B-9397-08002B2CF9AE}" pid="4" name="ImageGenCounter">
    <vt:i4>0</vt:i4>
  </property>
  <property fmtid="{D5CDD505-2E9C-101B-9397-08002B2CF9AE}" pid="5" name="ViolationReportStatus">
    <vt:lpwstr>None</vt:lpwstr>
  </property>
  <property fmtid="{D5CDD505-2E9C-101B-9397-08002B2CF9AE}" pid="6" name="ImageGenStatus">
    <vt:i4>0</vt:i4>
  </property>
  <property fmtid="{D5CDD505-2E9C-101B-9397-08002B2CF9AE}" pid="7" name="PolicheckStatus">
    <vt:i4>0</vt:i4>
  </property>
  <property fmtid="{D5CDD505-2E9C-101B-9397-08002B2CF9AE}" pid="8" name="Applications">
    <vt:lpwstr>67;#Template 12;#53;#PowerPoint 12;#407;#PowerPoint 14</vt:lpwstr>
  </property>
  <property fmtid="{D5CDD505-2E9C-101B-9397-08002B2CF9AE}" pid="9" name="PolicheckCounter">
    <vt:i4>0</vt:i4>
  </property>
  <property fmtid="{D5CDD505-2E9C-101B-9397-08002B2CF9AE}" pid="10" name="APTrustLevel">
    <vt:r8>0</vt:r8>
  </property>
  <property fmtid="{D5CDD505-2E9C-101B-9397-08002B2CF9AE}" pid="11" name="Order">
    <vt:r8>4347400</vt:r8>
  </property>
</Properties>
</file>